
<file path=[Content_Types].xml><?xml version="1.0" encoding="utf-8"?>
<Types xmlns="http://schemas.openxmlformats.org/package/2006/content-types">
  <Override PartName="/ppt/slides/slide3.xml" ContentType="application/vnd.openxmlformats-officedocument.presentationml.slide+xml"/>
  <Override PartName="/docProps/core.xml" ContentType="application/vnd.openxmlformats-package.core-properties+xml"/>
  <Override PartName="/ppt/slideLayouts/slideLayout6.xml" ContentType="application/vnd.openxmlformats-officedocument.presentationml.slideLayout+xml"/>
  <Default Extension="rels" ContentType="application/vnd.openxmlformats-package.relationships+xml"/>
  <Override PartName="/ppt/slides/slide5.xml" ContentType="application/vnd.openxmlformats-officedocument.presentationml.slide+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slides/slide4.xml" ContentType="application/vnd.openxmlformats-officedocument.presentationml.slide+xml"/>
  <Override PartName="/ppt/slideLayouts/slideLayout5.xml" ContentType="application/vnd.openxmlformats-officedocument.presentationml.slideLayout+xml"/>
  <Override PartName="/ppt/viewProps.xml" ContentType="application/vnd.openxmlformats-officedocument.presentationml.viewProps+xml"/>
  <Override PartName="/ppt/slideLayouts/slideLayout7.xml" ContentType="application/vnd.openxmlformats-officedocument.presentationml.slideLayout+xml"/>
  <Override PartName="/ppt/theme/theme2.xml" ContentType="application/vnd.openxmlformats-officedocument.theme+xml"/>
  <Override PartName="/ppt/slides/slide6.xml" ContentType="application/vnd.openxmlformats-officedocument.presentationml.slide+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4.xml" ContentType="application/vnd.openxmlformats-officedocument.presentationml.slideLayout+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8"/>
  </p:notesMasterIdLst>
  <p:sldIdLst>
    <p:sldId id="415" r:id="rId2"/>
    <p:sldId id="434" r:id="rId3"/>
    <p:sldId id="416" r:id="rId4"/>
    <p:sldId id="433" r:id="rId5"/>
    <p:sldId id="435" r:id="rId6"/>
    <p:sldId id="427" r:id="rId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clrMode="gray"/>
  <p:clrMru>
    <a:srgbClr val="FF965E"/>
    <a:srgbClr val="FF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0747" autoAdjust="0"/>
    <p:restoredTop sz="90793" autoAdjust="0"/>
  </p:normalViewPr>
  <p:slideViewPr>
    <p:cSldViewPr>
      <p:cViewPr varScale="1">
        <p:scale>
          <a:sx n="167" d="100"/>
          <a:sy n="167" d="100"/>
        </p:scale>
        <p:origin x="-336" y="-104"/>
      </p:cViewPr>
      <p:guideLst>
        <p:guide orient="horz" pos="180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9/30/16</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F6008AE-3493-5D48-A245-434CAFCA04E8}" type="slidenum">
              <a:rPr lang="en-US" smtClean="0"/>
              <a:pPr/>
              <a:t>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116013" y="877888"/>
            <a:ext cx="7127875" cy="1938992"/>
          </a:xfrm>
          <a:prstGeom prst="rect">
            <a:avLst/>
          </a:prstGeom>
          <a:noFill/>
          <a:ln w="9525">
            <a:noFill/>
            <a:miter lim="800000"/>
            <a:headEnd/>
            <a:tailEnd/>
          </a:ln>
        </p:spPr>
        <p:txBody>
          <a:bodyPr>
            <a:prstTxWarp prst="textNoShape">
              <a:avLst/>
            </a:prstTxWarp>
            <a:spAutoFit/>
          </a:bodyPr>
          <a:lstStyle/>
          <a:p>
            <a:pPr>
              <a:spcBef>
                <a:spcPct val="50000"/>
              </a:spcBef>
            </a:pPr>
            <a:r>
              <a:rPr lang="en-AU" sz="4800" dirty="0" smtClean="0">
                <a:solidFill>
                  <a:srgbClr val="FFFF66"/>
                </a:solidFill>
              </a:rPr>
              <a:t>Romans 6:15-23</a:t>
            </a:r>
          </a:p>
          <a:p>
            <a:pPr>
              <a:spcBef>
                <a:spcPct val="50000"/>
              </a:spcBef>
            </a:pPr>
            <a:endParaRPr lang="en-AU" sz="4800" dirty="0" smtClean="0">
              <a:solidFill>
                <a:srgbClr val="FFFF66"/>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39924"/>
          </a:xfrm>
          <a:prstGeom prst="rect">
            <a:avLst/>
          </a:prstGeom>
          <a:noFill/>
          <a:ln w="9525">
            <a:noFill/>
            <a:miter lim="800000"/>
            <a:headEnd/>
            <a:tailEnd/>
          </a:ln>
        </p:spPr>
        <p:txBody>
          <a:bodyPr wrap="square">
            <a:prstTxWarp prst="textNoShape">
              <a:avLst/>
            </a:prstTxWarp>
            <a:spAutoFit/>
          </a:bodyPr>
          <a:lstStyle/>
          <a:p>
            <a:pPr>
              <a:spcAft>
                <a:spcPts val="0"/>
              </a:spcAft>
            </a:pPr>
            <a:r>
              <a:rPr lang="en-AU" sz="3100" b="1" baseline="30000" dirty="0" smtClean="0">
                <a:solidFill>
                  <a:schemeClr val="bg1"/>
                </a:solidFill>
                <a:latin typeface="Arial"/>
                <a:ea typeface="Cambria"/>
                <a:cs typeface="Times New Roman"/>
              </a:rPr>
              <a:t>15 </a:t>
            </a:r>
            <a:r>
              <a:rPr lang="en-AU" sz="3100" dirty="0" smtClean="0">
                <a:solidFill>
                  <a:schemeClr val="bg1"/>
                </a:solidFill>
                <a:latin typeface="Times New Roman"/>
                <a:ea typeface="Cambria"/>
                <a:cs typeface="Times New Roman"/>
              </a:rPr>
              <a:t>What then? Are we to sin because we are not under law but under grace? By no means! </a:t>
            </a:r>
            <a:r>
              <a:rPr lang="en-AU" sz="3100" b="1" baseline="30000" dirty="0" smtClean="0">
                <a:solidFill>
                  <a:schemeClr val="bg1"/>
                </a:solidFill>
                <a:latin typeface="Arial"/>
                <a:ea typeface="Cambria"/>
                <a:cs typeface="Times New Roman"/>
              </a:rPr>
              <a:t>16 </a:t>
            </a:r>
            <a:r>
              <a:rPr lang="en-AU" sz="3100" dirty="0" smtClean="0">
                <a:solidFill>
                  <a:schemeClr val="bg1"/>
                </a:solidFill>
                <a:latin typeface="Times New Roman"/>
                <a:ea typeface="Cambria"/>
                <a:cs typeface="Times New Roman"/>
              </a:rPr>
              <a:t>Do you not know that if you present yourselves to anyone as obedient slaves, you are slaves of the one whom you obey, either of sin, which leads to death, or of obedience, which leads to righteousness? </a:t>
            </a:r>
            <a:r>
              <a:rPr lang="en-AU" sz="3100" b="1" baseline="30000" dirty="0" smtClean="0">
                <a:solidFill>
                  <a:schemeClr val="bg1"/>
                </a:solidFill>
                <a:latin typeface="Arial"/>
                <a:ea typeface="Cambria"/>
                <a:cs typeface="Times New Roman"/>
              </a:rPr>
              <a:t>17 </a:t>
            </a:r>
            <a:r>
              <a:rPr lang="en-AU" sz="3100" dirty="0" smtClean="0">
                <a:solidFill>
                  <a:schemeClr val="bg1"/>
                </a:solidFill>
                <a:latin typeface="Times New Roman"/>
                <a:ea typeface="Cambria"/>
                <a:cs typeface="Times New Roman"/>
              </a:rPr>
              <a:t>But thanks be to God, that you who were once slaves of sin have become obedient from the heart to the standard of teaching to which you were committed, </a:t>
            </a:r>
            <a:r>
              <a:rPr lang="en-AU" sz="3100" b="1" baseline="30000" dirty="0" smtClean="0">
                <a:solidFill>
                  <a:schemeClr val="bg1"/>
                </a:solidFill>
                <a:latin typeface="Arial"/>
                <a:ea typeface="Cambria"/>
                <a:cs typeface="Times New Roman"/>
              </a:rPr>
              <a:t>18 </a:t>
            </a:r>
            <a:r>
              <a:rPr lang="en-AU" sz="3100" dirty="0" smtClean="0">
                <a:solidFill>
                  <a:schemeClr val="bg1"/>
                </a:solidFill>
                <a:latin typeface="Times New Roman"/>
                <a:ea typeface="Cambria"/>
                <a:cs typeface="Times New Roman"/>
              </a:rPr>
              <a:t>and, having been set free from sin, have become slaves of righteousness. </a:t>
            </a:r>
            <a:r>
              <a:rPr lang="en-AU" sz="3100" b="1" baseline="30000" dirty="0" smtClean="0">
                <a:solidFill>
                  <a:schemeClr val="bg1"/>
                </a:solidFill>
                <a:latin typeface="Arial"/>
                <a:ea typeface="Cambria"/>
                <a:cs typeface="Times New Roman"/>
              </a:rPr>
              <a:t>19 </a:t>
            </a:r>
            <a:r>
              <a:rPr lang="en-AU" sz="3100" dirty="0" smtClean="0">
                <a:solidFill>
                  <a:schemeClr val="bg1"/>
                </a:solidFill>
                <a:latin typeface="Times New Roman"/>
                <a:ea typeface="Cambria"/>
                <a:cs typeface="Times New Roman"/>
              </a:rPr>
              <a:t>I am speaking in human terms, because of your natural limitations. </a:t>
            </a:r>
            <a:endParaRPr lang="en-US" sz="3100" dirty="0">
              <a:solidFill>
                <a:schemeClr val="bg1"/>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24315"/>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dirty="0" smtClean="0">
                <a:solidFill>
                  <a:srgbClr val="FFFFFF"/>
                </a:solidFill>
                <a:latin typeface="Times New Roman"/>
                <a:ea typeface="Cambria"/>
                <a:cs typeface="Times New Roman"/>
              </a:rPr>
              <a:t>For just as you once presented your members as slaves to impurity and to lawlessness leading to more lawlessness, so now present your members as slaves to righteousness leading to sanctification. </a:t>
            </a:r>
          </a:p>
          <a:p>
            <a:pPr indent="152400">
              <a:spcAft>
                <a:spcPts val="0"/>
              </a:spcAft>
            </a:pPr>
            <a:endParaRPr lang="en-US" sz="3200" dirty="0" smtClean="0">
              <a:solidFill>
                <a:srgbClr val="FFFFFF"/>
              </a:solidFill>
              <a:latin typeface="Times New Roman"/>
              <a:ea typeface="Cambria"/>
              <a:cs typeface="Times New Roman"/>
            </a:endParaRPr>
          </a:p>
          <a:p>
            <a:r>
              <a:rPr lang="en-AU" sz="3200" b="1" baseline="30000" dirty="0" smtClean="0">
                <a:solidFill>
                  <a:srgbClr val="FFFFFF"/>
                </a:solidFill>
                <a:latin typeface="Arial"/>
                <a:ea typeface="Cambria"/>
                <a:cs typeface="Times New Roman"/>
              </a:rPr>
              <a:t>20 </a:t>
            </a:r>
            <a:r>
              <a:rPr lang="en-AU" sz="3200" dirty="0" smtClean="0">
                <a:solidFill>
                  <a:srgbClr val="FFFFFF"/>
                </a:solidFill>
                <a:latin typeface="Times New Roman"/>
                <a:ea typeface="Cambria"/>
                <a:cs typeface="Times New Roman"/>
              </a:rPr>
              <a:t>For when you were slaves of sin, you were free in regard to righteousness. </a:t>
            </a:r>
            <a:r>
              <a:rPr lang="en-AU" sz="3200" b="1" baseline="30000" dirty="0" smtClean="0">
                <a:solidFill>
                  <a:srgbClr val="FFFFFF"/>
                </a:solidFill>
                <a:latin typeface="Arial"/>
                <a:ea typeface="Cambria"/>
                <a:cs typeface="Times New Roman"/>
              </a:rPr>
              <a:t>21 </a:t>
            </a:r>
            <a:r>
              <a:rPr lang="en-AU" sz="3200" dirty="0" smtClean="0">
                <a:solidFill>
                  <a:srgbClr val="FFFFFF"/>
                </a:solidFill>
                <a:latin typeface="Times New Roman"/>
                <a:ea typeface="Cambria"/>
                <a:cs typeface="Times New Roman"/>
              </a:rPr>
              <a:t>But what fruit were you getting at that time from the things of which you are now ashamed? For the end of those things is death. </a:t>
            </a:r>
            <a:endParaRPr lang="en-US" sz="32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554545"/>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dirty="0" smtClean="0">
                <a:solidFill>
                  <a:srgbClr val="FFFFFF"/>
                </a:solidFill>
                <a:latin typeface="Arial"/>
                <a:ea typeface="Cambria"/>
                <a:cs typeface="Times New Roman"/>
              </a:rPr>
              <a:t>22 </a:t>
            </a:r>
            <a:r>
              <a:rPr lang="en-AU" sz="3200" dirty="0" smtClean="0">
                <a:solidFill>
                  <a:srgbClr val="FFFFFF"/>
                </a:solidFill>
                <a:latin typeface="Times New Roman"/>
                <a:ea typeface="Cambria"/>
                <a:cs typeface="Times New Roman"/>
              </a:rPr>
              <a:t>But now that you have been set free from sin and have become slaves of God, the fruit you get leads to sanctification and its end, eternal life. </a:t>
            </a:r>
            <a:r>
              <a:rPr lang="en-AU" sz="3200" b="1" baseline="30000" dirty="0" smtClean="0">
                <a:solidFill>
                  <a:srgbClr val="FFFFFF"/>
                </a:solidFill>
                <a:latin typeface="Arial"/>
                <a:ea typeface="Cambria"/>
                <a:cs typeface="Times New Roman"/>
              </a:rPr>
              <a:t>23 </a:t>
            </a:r>
            <a:r>
              <a:rPr lang="en-AU" sz="3200" dirty="0" smtClean="0">
                <a:solidFill>
                  <a:srgbClr val="FFFFFF"/>
                </a:solidFill>
                <a:latin typeface="Times New Roman"/>
                <a:ea typeface="Cambria"/>
                <a:cs typeface="Times New Roman"/>
              </a:rPr>
              <a:t>For the wages of sin is death, but the free gift of God is eternal life in Christ Jesus our Lord. </a:t>
            </a:r>
            <a:endParaRPr lang="en-US" sz="32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52400" y="0"/>
            <a:ext cx="8839200" cy="523220"/>
          </a:xfrm>
          <a:prstGeom prst="rect">
            <a:avLst/>
          </a:prstGeom>
          <a:noFill/>
        </p:spPr>
        <p:txBody>
          <a:bodyPr wrap="square" rtlCol="0">
            <a:spAutoFit/>
          </a:bodyPr>
          <a:lstStyle/>
          <a:p>
            <a:pPr algn="ctr"/>
            <a:r>
              <a:rPr lang="en-US" sz="2800" spc="120" dirty="0" smtClean="0">
                <a:solidFill>
                  <a:srgbClr val="FFFF00"/>
                </a:solidFill>
                <a:latin typeface="+mj-lt"/>
                <a:cs typeface="Cooper Black"/>
              </a:rPr>
              <a:t>Either:  A slave to sin...  or;  A slave to God</a:t>
            </a:r>
            <a:endParaRPr lang="en-US" sz="2800" spc="120" dirty="0">
              <a:solidFill>
                <a:srgbClr val="FFFF00"/>
              </a:solidFill>
              <a:latin typeface="+mj-lt"/>
              <a:cs typeface="Cooper Black"/>
            </a:endParaRPr>
          </a:p>
        </p:txBody>
      </p:sp>
      <p:sp>
        <p:nvSpPr>
          <p:cNvPr id="20" name="Rectangle 19"/>
          <p:cNvSpPr/>
          <p:nvPr/>
        </p:nvSpPr>
        <p:spPr>
          <a:xfrm>
            <a:off x="76200" y="457200"/>
            <a:ext cx="8915400" cy="430887"/>
          </a:xfrm>
          <a:prstGeom prst="rect">
            <a:avLst/>
          </a:prstGeom>
          <a:ln w="19050">
            <a:noFill/>
          </a:ln>
        </p:spPr>
        <p:txBody>
          <a:bodyPr wrap="square">
            <a:spAutoFit/>
          </a:bodyPr>
          <a:lstStyle/>
          <a:p>
            <a:pPr algn="ctr"/>
            <a:r>
              <a:rPr lang="en-US" sz="2200" dirty="0" smtClean="0">
                <a:solidFill>
                  <a:srgbClr val="FFFF00"/>
                </a:solidFill>
                <a:latin typeface="Times New Roman"/>
                <a:ea typeface="Cambria"/>
                <a:cs typeface="Times New Roman"/>
              </a:rPr>
              <a:t>Slaves to whomever we obey</a:t>
            </a:r>
            <a:endParaRPr lang="en-US" sz="2200" dirty="0">
              <a:solidFill>
                <a:srgbClr val="FFFF00"/>
              </a:solidFill>
              <a:latin typeface="Times New Roman"/>
              <a:cs typeface="Times New Roman"/>
            </a:endParaRPr>
          </a:p>
        </p:txBody>
      </p:sp>
      <p:sp>
        <p:nvSpPr>
          <p:cNvPr id="17" name="TextBox 16"/>
          <p:cNvSpPr txBox="1"/>
          <p:nvPr/>
        </p:nvSpPr>
        <p:spPr>
          <a:xfrm>
            <a:off x="0" y="1257300"/>
            <a:ext cx="9144000" cy="800219"/>
          </a:xfrm>
          <a:prstGeom prst="rect">
            <a:avLst/>
          </a:prstGeom>
          <a:noFill/>
        </p:spPr>
        <p:txBody>
          <a:bodyPr wrap="square" rtlCol="0">
            <a:spAutoFit/>
          </a:bodyPr>
          <a:lstStyle/>
          <a:p>
            <a:pPr marL="357188" indent="-357188">
              <a:buFont typeface="Arial"/>
              <a:buChar char="•"/>
            </a:pPr>
            <a:r>
              <a:rPr lang="en-US" sz="2300" dirty="0" smtClean="0">
                <a:solidFill>
                  <a:schemeClr val="bg1"/>
                </a:solidFill>
                <a:latin typeface="Times New Roman"/>
                <a:cs typeface="Times New Roman"/>
              </a:rPr>
              <a:t>At our Christian conversion, we gave our allegiance to Jesus, to obey Him as our Lord (Master)</a:t>
            </a:r>
          </a:p>
        </p:txBody>
      </p:sp>
      <p:sp>
        <p:nvSpPr>
          <p:cNvPr id="21" name="TextBox 20"/>
          <p:cNvSpPr txBox="1"/>
          <p:nvPr/>
        </p:nvSpPr>
        <p:spPr>
          <a:xfrm>
            <a:off x="0" y="3086100"/>
            <a:ext cx="9144000" cy="800219"/>
          </a:xfrm>
          <a:prstGeom prst="rect">
            <a:avLst/>
          </a:prstGeom>
          <a:noFill/>
        </p:spPr>
        <p:txBody>
          <a:bodyPr wrap="square" rtlCol="0">
            <a:spAutoFit/>
          </a:bodyPr>
          <a:lstStyle/>
          <a:p>
            <a:pPr marL="357188" indent="-357188">
              <a:buFont typeface="Arial"/>
              <a:buChar char="•"/>
            </a:pPr>
            <a:r>
              <a:rPr lang="en-US" sz="2300" dirty="0" smtClean="0">
                <a:solidFill>
                  <a:schemeClr val="bg1"/>
                </a:solidFill>
                <a:latin typeface="Times New Roman"/>
                <a:cs typeface="Times New Roman"/>
              </a:rPr>
              <a:t>At conversion, a real, thorough commitment to obedience to Jesus Christ and to His teachings.  We don’t decide for ourselves what to believe.</a:t>
            </a:r>
          </a:p>
        </p:txBody>
      </p:sp>
      <p:sp>
        <p:nvSpPr>
          <p:cNvPr id="22" name="TextBox 21"/>
          <p:cNvSpPr txBox="1"/>
          <p:nvPr/>
        </p:nvSpPr>
        <p:spPr>
          <a:xfrm>
            <a:off x="0" y="800100"/>
            <a:ext cx="8839200" cy="523220"/>
          </a:xfrm>
          <a:prstGeom prst="rect">
            <a:avLst/>
          </a:prstGeom>
          <a:noFill/>
          <a:ln w="25400">
            <a:noFill/>
          </a:ln>
        </p:spPr>
        <p:txBody>
          <a:bodyPr wrap="square" rtlCol="0">
            <a:spAutoFit/>
          </a:bodyPr>
          <a:lstStyle/>
          <a:p>
            <a:r>
              <a:rPr lang="en-US" sz="2800" b="1" dirty="0" smtClean="0">
                <a:solidFill>
                  <a:schemeClr val="bg1"/>
                </a:solidFill>
                <a:latin typeface="Times New Roman"/>
                <a:cs typeface="Times New Roman"/>
              </a:rPr>
              <a:t>What it means for Jesus to be </a:t>
            </a:r>
            <a:r>
              <a:rPr lang="en-US" sz="2800" b="1" u="sng" dirty="0" smtClean="0">
                <a:solidFill>
                  <a:schemeClr val="bg1"/>
                </a:solidFill>
                <a:latin typeface="Times New Roman"/>
                <a:cs typeface="Times New Roman"/>
              </a:rPr>
              <a:t>our</a:t>
            </a:r>
            <a:r>
              <a:rPr lang="en-US" sz="2800" b="1" dirty="0" smtClean="0">
                <a:solidFill>
                  <a:schemeClr val="bg1"/>
                </a:solidFill>
                <a:latin typeface="Times New Roman"/>
                <a:cs typeface="Times New Roman"/>
              </a:rPr>
              <a:t> Lord</a:t>
            </a:r>
            <a:endParaRPr lang="en-US" sz="2800" b="1" i="1" dirty="0">
              <a:solidFill>
                <a:schemeClr val="bg1"/>
              </a:solidFill>
              <a:latin typeface="Times New Roman"/>
              <a:cs typeface="Times New Roman"/>
            </a:endParaRPr>
          </a:p>
        </p:txBody>
      </p:sp>
      <p:sp>
        <p:nvSpPr>
          <p:cNvPr id="11" name="Rectangle 10"/>
          <p:cNvSpPr/>
          <p:nvPr/>
        </p:nvSpPr>
        <p:spPr>
          <a:xfrm>
            <a:off x="533400" y="2019300"/>
            <a:ext cx="7924800" cy="1107996"/>
          </a:xfrm>
          <a:prstGeom prst="rect">
            <a:avLst/>
          </a:prstGeom>
          <a:ln>
            <a:solidFill>
              <a:schemeClr val="bg1"/>
            </a:solidFill>
          </a:ln>
        </p:spPr>
        <p:txBody>
          <a:bodyPr wrap="square">
            <a:spAutoFit/>
          </a:bodyPr>
          <a:lstStyle/>
          <a:p>
            <a:pPr algn="ctr"/>
            <a:r>
              <a:rPr lang="en-AU" sz="2200" b="1" baseline="30000" dirty="0" smtClean="0">
                <a:solidFill>
                  <a:schemeClr val="bg1"/>
                </a:solidFill>
                <a:latin typeface="Comic Sans MS"/>
                <a:ea typeface="Cambria"/>
                <a:cs typeface="Comic Sans MS"/>
              </a:rPr>
              <a:t>17 </a:t>
            </a:r>
            <a:r>
              <a:rPr lang="en-AU" sz="2200" dirty="0" smtClean="0">
                <a:solidFill>
                  <a:schemeClr val="bg1"/>
                </a:solidFill>
                <a:latin typeface="Comic Sans MS"/>
                <a:ea typeface="Cambria"/>
                <a:cs typeface="Comic Sans MS"/>
              </a:rPr>
              <a:t>But thanks be to God, that you who were once slaves of sin </a:t>
            </a:r>
            <a:r>
              <a:rPr lang="en-AU" sz="2200" dirty="0" smtClean="0">
                <a:solidFill>
                  <a:srgbClr val="FFFF00"/>
                </a:solidFill>
                <a:latin typeface="Comic Sans MS"/>
                <a:ea typeface="Cambria"/>
                <a:cs typeface="Comic Sans MS"/>
              </a:rPr>
              <a:t>have become obedient</a:t>
            </a:r>
            <a:r>
              <a:rPr lang="en-AU" sz="2200" dirty="0" smtClean="0">
                <a:solidFill>
                  <a:schemeClr val="bg1"/>
                </a:solidFill>
                <a:latin typeface="Comic Sans MS"/>
                <a:ea typeface="Cambria"/>
                <a:cs typeface="Comic Sans MS"/>
              </a:rPr>
              <a:t> </a:t>
            </a:r>
            <a:r>
              <a:rPr lang="en-AU" sz="2200" dirty="0" smtClean="0">
                <a:solidFill>
                  <a:srgbClr val="FF965E"/>
                </a:solidFill>
                <a:latin typeface="Comic Sans MS"/>
                <a:ea typeface="Cambria"/>
                <a:cs typeface="Comic Sans MS"/>
              </a:rPr>
              <a:t>from the heart </a:t>
            </a:r>
            <a:r>
              <a:rPr lang="en-AU" sz="2200" dirty="0" smtClean="0">
                <a:solidFill>
                  <a:schemeClr val="bg1"/>
                </a:solidFill>
                <a:latin typeface="Comic Sans MS"/>
                <a:ea typeface="Cambria"/>
                <a:cs typeface="Comic Sans MS"/>
              </a:rPr>
              <a:t>to the </a:t>
            </a:r>
            <a:r>
              <a:rPr lang="en-AU" sz="2200" dirty="0" smtClean="0">
                <a:solidFill>
                  <a:srgbClr val="FFFF00"/>
                </a:solidFill>
                <a:latin typeface="Comic Sans MS"/>
                <a:ea typeface="Cambria"/>
                <a:cs typeface="Comic Sans MS"/>
              </a:rPr>
              <a:t>standard of teaching to which you were committed</a:t>
            </a:r>
            <a:endParaRPr lang="en-US" sz="2200" dirty="0">
              <a:solidFill>
                <a:srgbClr val="FFFF00"/>
              </a:solidFill>
              <a:latin typeface="Comic Sans MS"/>
              <a:cs typeface="Comic Sans MS"/>
            </a:endParaRPr>
          </a:p>
        </p:txBody>
      </p:sp>
      <p:sp>
        <p:nvSpPr>
          <p:cNvPr id="16" name="Rounded Rectangle 15"/>
          <p:cNvSpPr/>
          <p:nvPr/>
        </p:nvSpPr>
        <p:spPr>
          <a:xfrm>
            <a:off x="0" y="4076700"/>
            <a:ext cx="990600" cy="6096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Slaves of Sin</a:t>
            </a:r>
            <a:endParaRPr lang="en-US" dirty="0">
              <a:solidFill>
                <a:schemeClr val="tx1"/>
              </a:solidFill>
            </a:endParaRPr>
          </a:p>
        </p:txBody>
      </p:sp>
      <p:sp>
        <p:nvSpPr>
          <p:cNvPr id="19" name="Right Arrow 18"/>
          <p:cNvSpPr/>
          <p:nvPr/>
        </p:nvSpPr>
        <p:spPr>
          <a:xfrm>
            <a:off x="1143000" y="4229100"/>
            <a:ext cx="1143000" cy="1524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Box 23"/>
          <p:cNvSpPr txBox="1"/>
          <p:nvPr/>
        </p:nvSpPr>
        <p:spPr>
          <a:xfrm>
            <a:off x="990600" y="4457700"/>
            <a:ext cx="1447800" cy="707886"/>
          </a:xfrm>
          <a:prstGeom prst="rect">
            <a:avLst/>
          </a:prstGeom>
          <a:noFill/>
        </p:spPr>
        <p:txBody>
          <a:bodyPr wrap="square" rtlCol="0">
            <a:spAutoFit/>
          </a:bodyPr>
          <a:lstStyle/>
          <a:p>
            <a:pPr marL="176213" indent="-176213">
              <a:buFont typeface="Arial"/>
              <a:buChar char="•"/>
            </a:pPr>
            <a:r>
              <a:rPr lang="en-US" sz="2000" dirty="0" smtClean="0">
                <a:solidFill>
                  <a:srgbClr val="FFFF00"/>
                </a:solidFill>
                <a:latin typeface="Times New Roman"/>
                <a:cs typeface="Times New Roman"/>
              </a:rPr>
              <a:t>Change of allegiance</a:t>
            </a:r>
            <a:endParaRPr lang="en-US" sz="2000" dirty="0">
              <a:solidFill>
                <a:srgbClr val="FFFF00"/>
              </a:solidFill>
              <a:latin typeface="Times New Roman"/>
              <a:cs typeface="Times New Roman"/>
            </a:endParaRPr>
          </a:p>
        </p:txBody>
      </p:sp>
      <p:sp>
        <p:nvSpPr>
          <p:cNvPr id="25" name="TextBox 24"/>
          <p:cNvSpPr txBox="1"/>
          <p:nvPr/>
        </p:nvSpPr>
        <p:spPr>
          <a:xfrm>
            <a:off x="990600" y="3848100"/>
            <a:ext cx="1524000" cy="369332"/>
          </a:xfrm>
          <a:prstGeom prst="rect">
            <a:avLst/>
          </a:prstGeom>
          <a:noFill/>
        </p:spPr>
        <p:txBody>
          <a:bodyPr wrap="square" rtlCol="0">
            <a:spAutoFit/>
          </a:bodyPr>
          <a:lstStyle/>
          <a:p>
            <a:r>
              <a:rPr lang="en-US" b="1" u="sng" dirty="0" smtClean="0">
                <a:solidFill>
                  <a:srgbClr val="FFFF00"/>
                </a:solidFill>
              </a:rPr>
              <a:t>Conversion</a:t>
            </a:r>
            <a:endParaRPr lang="en-US" b="1" u="sng" dirty="0">
              <a:solidFill>
                <a:srgbClr val="FFFF00"/>
              </a:solidFill>
            </a:endParaRPr>
          </a:p>
        </p:txBody>
      </p:sp>
      <p:sp>
        <p:nvSpPr>
          <p:cNvPr id="26" name="Rounded Rectangle 25"/>
          <p:cNvSpPr/>
          <p:nvPr/>
        </p:nvSpPr>
        <p:spPr>
          <a:xfrm>
            <a:off x="2438400" y="4076699"/>
            <a:ext cx="1295400" cy="797169"/>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Obedient Slaves of God</a:t>
            </a:r>
            <a:endParaRPr lang="en-US" dirty="0">
              <a:solidFill>
                <a:schemeClr val="tx1"/>
              </a:solidFill>
            </a:endParaRPr>
          </a:p>
        </p:txBody>
      </p:sp>
      <p:sp>
        <p:nvSpPr>
          <p:cNvPr id="27" name="Rounded Rectangle 26"/>
          <p:cNvSpPr/>
          <p:nvPr/>
        </p:nvSpPr>
        <p:spPr>
          <a:xfrm>
            <a:off x="7848600" y="4076700"/>
            <a:ext cx="1295400" cy="797169"/>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Eternal Life</a:t>
            </a:r>
            <a:endParaRPr lang="en-US" dirty="0">
              <a:solidFill>
                <a:schemeClr val="tx1"/>
              </a:solidFill>
            </a:endParaRPr>
          </a:p>
        </p:txBody>
      </p:sp>
      <p:sp>
        <p:nvSpPr>
          <p:cNvPr id="28" name="TextBox 27"/>
          <p:cNvSpPr txBox="1"/>
          <p:nvPr/>
        </p:nvSpPr>
        <p:spPr>
          <a:xfrm>
            <a:off x="3733800" y="3848100"/>
            <a:ext cx="4572000" cy="369332"/>
          </a:xfrm>
          <a:prstGeom prst="rect">
            <a:avLst/>
          </a:prstGeom>
          <a:noFill/>
        </p:spPr>
        <p:txBody>
          <a:bodyPr wrap="square" rtlCol="0">
            <a:spAutoFit/>
          </a:bodyPr>
          <a:lstStyle/>
          <a:p>
            <a:r>
              <a:rPr lang="en-US" b="1" u="sng" dirty="0" smtClean="0">
                <a:solidFill>
                  <a:srgbClr val="FFFF00"/>
                </a:solidFill>
              </a:rPr>
              <a:t>Sanctification</a:t>
            </a:r>
            <a:r>
              <a:rPr lang="en-US" dirty="0" smtClean="0">
                <a:solidFill>
                  <a:srgbClr val="FFFF00"/>
                </a:solidFill>
              </a:rPr>
              <a:t> </a:t>
            </a:r>
            <a:r>
              <a:rPr lang="en-US" dirty="0" smtClean="0">
                <a:solidFill>
                  <a:srgbClr val="FFFF00"/>
                </a:solidFill>
                <a:latin typeface="Times New Roman"/>
                <a:cs typeface="Times New Roman"/>
              </a:rPr>
              <a:t>– righteousness increasing</a:t>
            </a:r>
            <a:endParaRPr lang="en-US" b="1" u="sng" dirty="0">
              <a:solidFill>
                <a:srgbClr val="FFFF00"/>
              </a:solidFill>
              <a:latin typeface="Times New Roman"/>
              <a:cs typeface="Times New Roman"/>
            </a:endParaRPr>
          </a:p>
        </p:txBody>
      </p:sp>
      <p:sp>
        <p:nvSpPr>
          <p:cNvPr id="29" name="Right Arrow 28"/>
          <p:cNvSpPr/>
          <p:nvPr/>
        </p:nvSpPr>
        <p:spPr>
          <a:xfrm>
            <a:off x="3810000" y="4229100"/>
            <a:ext cx="3962400" cy="1524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TextBox 29"/>
          <p:cNvSpPr txBox="1"/>
          <p:nvPr/>
        </p:nvSpPr>
        <p:spPr>
          <a:xfrm>
            <a:off x="3733800" y="4381500"/>
            <a:ext cx="4876800" cy="1323439"/>
          </a:xfrm>
          <a:prstGeom prst="rect">
            <a:avLst/>
          </a:prstGeom>
          <a:noFill/>
        </p:spPr>
        <p:txBody>
          <a:bodyPr wrap="square" rtlCol="0">
            <a:spAutoFit/>
          </a:bodyPr>
          <a:lstStyle/>
          <a:p>
            <a:pPr marL="176213" indent="-176213">
              <a:buFont typeface="Arial"/>
              <a:buChar char="•"/>
              <a:tabLst>
                <a:tab pos="176213" algn="l"/>
              </a:tabLst>
            </a:pPr>
            <a:r>
              <a:rPr lang="en-US" sz="2000" dirty="0" smtClean="0">
                <a:solidFill>
                  <a:srgbClr val="FFFF00"/>
                </a:solidFill>
                <a:latin typeface="Times New Roman"/>
                <a:cs typeface="Times New Roman"/>
              </a:rPr>
              <a:t>Obediently following Jesus as Lord</a:t>
            </a:r>
          </a:p>
          <a:p>
            <a:pPr marL="176213" indent="-176213">
              <a:buFont typeface="Arial"/>
              <a:buChar char="•"/>
              <a:tabLst>
                <a:tab pos="176213" algn="l"/>
              </a:tabLst>
            </a:pPr>
            <a:r>
              <a:rPr lang="en-US" sz="2000" dirty="0" smtClean="0">
                <a:solidFill>
                  <a:srgbClr val="FFFF00"/>
                </a:solidFill>
                <a:latin typeface="Times New Roman"/>
                <a:cs typeface="Times New Roman"/>
              </a:rPr>
              <a:t>Obedience from the heart</a:t>
            </a:r>
          </a:p>
          <a:p>
            <a:pPr marL="176213" indent="-176213">
              <a:buFont typeface="Arial"/>
              <a:buChar char="•"/>
              <a:tabLst>
                <a:tab pos="176213" algn="l"/>
              </a:tabLst>
            </a:pPr>
            <a:r>
              <a:rPr lang="en-US" sz="2000" dirty="0" smtClean="0">
                <a:solidFill>
                  <a:srgbClr val="FFFF00"/>
                </a:solidFill>
                <a:latin typeface="Times New Roman"/>
                <a:cs typeface="Times New Roman"/>
              </a:rPr>
              <a:t>Committed to receive good biblical teaching &amp; obeying it</a:t>
            </a:r>
            <a:endParaRPr lang="en-US" sz="2000" dirty="0">
              <a:solidFill>
                <a:srgbClr val="FFFF00"/>
              </a:solidFill>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uild="p"/>
      <p:bldP spid="17" grpId="0" build="p"/>
      <p:bldP spid="21" grpId="0" build="p"/>
      <p:bldP spid="22" grpId="0"/>
      <p:bldP spid="11" grpId="0" animBg="1"/>
      <p:bldP spid="16" grpId="0" animBg="1"/>
      <p:bldP spid="19" grpId="0" animBg="1"/>
      <p:bldP spid="24" grpId="0"/>
      <p:bldP spid="25" grpId="0"/>
      <p:bldP spid="26" grpId="0" animBg="1"/>
      <p:bldP spid="27" grpId="0" animBg="1"/>
      <p:bldP spid="28" grpId="0"/>
      <p:bldP spid="29" grpId="0" animBg="1"/>
      <p:bldP spid="30"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31012</TotalTime>
  <Words>423</Words>
  <Application>Microsoft Macintosh PowerPoint</Application>
  <PresentationFormat>On-screen Show (16:10)</PresentationFormat>
  <Paragraphs>22</Paragraphs>
  <Slides>6</Slides>
  <Notes>1</Notes>
  <HiddenSlides>0</HiddenSlides>
  <MMClips>0</MMClips>
  <ScaleCrop>false</ScaleCrop>
  <HeadingPairs>
    <vt:vector size="4" baseType="variant">
      <vt:variant>
        <vt:lpstr>Design Template</vt:lpstr>
      </vt:variant>
      <vt:variant>
        <vt:i4>1</vt:i4>
      </vt:variant>
      <vt:variant>
        <vt:lpstr>Slide Titles</vt:lpstr>
      </vt:variant>
      <vt:variant>
        <vt:i4>6</vt:i4>
      </vt:variant>
    </vt:vector>
  </HeadingPairs>
  <TitlesOfParts>
    <vt:vector size="7" baseType="lpstr">
      <vt:lpstr>Default Design</vt:lpstr>
      <vt:lpstr>Slide 1</vt:lpstr>
      <vt:lpstr>Slide 2</vt:lpstr>
      <vt:lpstr>Slide 3</vt:lpstr>
      <vt:lpstr>Slide 4</vt:lpstr>
      <vt:lpstr>Slide 5</vt:lpstr>
      <vt:lpstr>Slide 6</vt:lpstr>
    </vt:vector>
  </TitlesOfParts>
  <Company>UC Queensland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285</cp:revision>
  <cp:lastPrinted>2016-07-13T04:55:52Z</cp:lastPrinted>
  <dcterms:created xsi:type="dcterms:W3CDTF">2016-09-30T08:14:49Z</dcterms:created>
  <dcterms:modified xsi:type="dcterms:W3CDTF">2016-09-30T08:15:02Z</dcterms:modified>
</cp:coreProperties>
</file>